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65" r:id="rId4"/>
    <p:sldId id="259" r:id="rId5"/>
    <p:sldId id="271" r:id="rId6"/>
    <p:sldId id="281" r:id="rId7"/>
    <p:sldId id="260" r:id="rId8"/>
    <p:sldId id="262" r:id="rId9"/>
    <p:sldId id="269" r:id="rId10"/>
    <p:sldId id="263" r:id="rId11"/>
    <p:sldId id="266" r:id="rId12"/>
    <p:sldId id="273" r:id="rId13"/>
    <p:sldId id="268" r:id="rId14"/>
    <p:sldId id="270" r:id="rId15"/>
    <p:sldId id="274" r:id="rId16"/>
    <p:sldId id="275" r:id="rId17"/>
    <p:sldId id="276" r:id="rId18"/>
    <p:sldId id="277" r:id="rId19"/>
    <p:sldId id="278" r:id="rId20"/>
    <p:sldId id="279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15267-2547-46DE-B46C-B92FDC94341A}" type="datetimeFigureOut">
              <a:rPr lang="ru-RU" smtClean="0"/>
              <a:t>28.09.2011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881E6-062A-4376-8FAD-27932B1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888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0E277F0-06B4-48C6-8E79-7C38BC9F7674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FAF7A15-FB00-4BBE-9798-4A0F7F6DC9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Библиотечный урок </a:t>
            </a:r>
            <a:endParaRPr lang="ru-RU" sz="3200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класс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Путешествие по волшебной стране </a:t>
            </a:r>
            <a:r>
              <a:rPr lang="ru-RU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Читалии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3" descr="C:\Documents and Settings\User\Рабочий стол\portfolio libra\blest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6672"/>
            <a:ext cx="17526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860032" y="1600200"/>
            <a:ext cx="3906016" cy="3733800"/>
          </a:xfrm>
        </p:spPr>
        <p:txBody>
          <a:bodyPr>
            <a:noAutofit/>
          </a:bodyPr>
          <a:lstStyle/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Книжная полка – на ней расставлены книги, а несколько таких полок называют стеллажом.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8024" y="457200"/>
            <a:ext cx="3974976" cy="59553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КНИЖНАЯ  ПОЛКА</a:t>
            </a:r>
            <a:endParaRPr lang="ru-RU" sz="2400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User\Рабочий стол\portfolio libra\fotki\P217000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3067811" cy="23008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33994"/>
            <a:ext cx="3223352" cy="241833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3633740" y="170080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941168"/>
            <a:ext cx="1872208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СТЕЛЛАЖ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3491880" y="495428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23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4608512" cy="5472608"/>
          </a:xfrm>
        </p:spPr>
        <p:txBody>
          <a:bodyPr/>
          <a:lstStyle/>
          <a:p>
            <a:pPr marL="0" indent="0">
              <a:buNone/>
            </a:pP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2"/>
          </p:nvPr>
        </p:nvSpPr>
        <p:spPr>
          <a:xfrm>
            <a:off x="6156176" y="1600200"/>
            <a:ext cx="2609872" cy="3733800"/>
          </a:xfrm>
        </p:spPr>
        <p:txBody>
          <a:bodyPr/>
          <a:lstStyle/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Место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</a:p>
          <a:p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где выдают книги на дом.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08104" y="457200"/>
            <a:ext cx="3254896" cy="10668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АБОНЕМЕНТ</a:t>
            </a:r>
            <a:endParaRPr lang="ru-RU" sz="32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744416" cy="45783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8821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Читальный  зал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3578662" cy="269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41184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 В читальном зале тишина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Нам особенно нужна.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Уходите, разговоры,-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вестибюли, в коридоры!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 мешайте нам читать: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Фантазировать, мечтать.</a:t>
            </a:r>
          </a:p>
          <a:p>
            <a:r>
              <a:rPr lang="ru-RU" dirty="0"/>
              <a:t> 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1845"/>
            <a:ext cx="3609145" cy="271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72000" y="4445841"/>
            <a:ext cx="47342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В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тишине библиотечной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каждый слышит голоса,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Речи птичьи, человечьи.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В каждой книге – чудеса!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И, конечно, тишина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Здесь особенно нужна».</a:t>
            </a:r>
          </a:p>
          <a:p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10885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4690864" cy="5715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buFont typeface="Wingdings" pitchFamily="2" charset="2"/>
              <a:buNone/>
            </a:pP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>
              <a:buFont typeface="Wingdings" pitchFamily="2" charset="2"/>
              <a:buNone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148064" y="1600200"/>
            <a:ext cx="3617984" cy="4709120"/>
          </a:xfrm>
        </p:spPr>
        <p:txBody>
          <a:bodyPr/>
          <a:lstStyle/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Здесь читают свежий номер газеты, журнала, всевозможные словари, энциклопедии, книги любимых писателей, которых в настоящий момент нет на абонементе, их взяли 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читать. Можно воспользоваться интернетом.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dirty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4048" y="457200"/>
            <a:ext cx="3758952" cy="102758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Книга из читального зала на дом не выдается.</a:t>
            </a:r>
          </a:p>
        </p:txBody>
      </p:sp>
      <p:pic>
        <p:nvPicPr>
          <p:cNvPr id="1026" name="Picture 2" descr="C:\Documents and Settings\User\Рабочий стол\portfolio libra\fotki\P222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45" y="404664"/>
            <a:ext cx="3657600" cy="2743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portfolio libra\fotki\P222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12" y="3356992"/>
            <a:ext cx="3816424" cy="2862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913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6156176" y="1916832"/>
            <a:ext cx="2537864" cy="3733800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Многоэкземплярная литература</a:t>
            </a:r>
          </a:p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Учебники</a:t>
            </a:r>
          </a:p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Особо ценная литература</a:t>
            </a:r>
          </a:p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Малоспрашиваемая литература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457200"/>
            <a:ext cx="5487144" cy="10668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КНИГОХРАНИЛИЩЕ</a:t>
            </a:r>
            <a:endParaRPr lang="ru-RU" sz="32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5148202" cy="386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293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 smtClean="0">
                <a:latin typeface="a_AlternaOtl" pitchFamily="34" charset="-52"/>
              </a:rPr>
              <a:t>Правило № 1.</a:t>
            </a:r>
            <a:r>
              <a:rPr lang="ru-RU" sz="2900" dirty="0" smtClean="0">
                <a:latin typeface="a_AlgeriusBlw" pitchFamily="82" charset="-52"/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библиотеке надо вести себя тихо, так как шум мешает другим читателям.</a:t>
            </a:r>
          </a:p>
          <a:p>
            <a:pPr marL="0" indent="0">
              <a:buNone/>
            </a:pP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2800" dirty="0">
                <a:latin typeface="a_AlternaOtl" pitchFamily="34" charset="-52"/>
              </a:rPr>
              <a:t>Правило </a:t>
            </a:r>
            <a:r>
              <a:rPr lang="ru-RU" sz="2800" dirty="0" smtClean="0">
                <a:latin typeface="a_AlternaOtl" pitchFamily="34" charset="-52"/>
              </a:rPr>
              <a:t>№ 2.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Книги надо возвращать вовремя, ведь их ждут другие читатели. В нашей библиотеке книгу можно взять на 10 дней.</a:t>
            </a:r>
          </a:p>
          <a:p>
            <a:pPr marL="0" indent="0">
              <a:buNone/>
            </a:pP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2800" dirty="0" smtClean="0">
                <a:latin typeface="a_AlternaOtl" pitchFamily="34" charset="-52"/>
              </a:rPr>
              <a:t>Правило № 3.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 библиотечными книгами надо обращаться особенно бережно, чтобы их смогло прочесть как можно больше ребят.</a:t>
            </a:r>
          </a:p>
          <a:p>
            <a:pPr marL="0" indent="0">
              <a:buNone/>
            </a:pP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2800" dirty="0" smtClean="0">
                <a:latin typeface="a_AlternaOtl" pitchFamily="34" charset="-52"/>
              </a:rPr>
              <a:t>Правило № 4.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Библиотечные книги нельзя терять, иначе в школьной библиотеке не останется ни одной книги.</a:t>
            </a:r>
          </a:p>
          <a:p>
            <a:pPr marL="0" indent="0">
              <a:buNone/>
            </a:pP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2800" dirty="0" smtClean="0">
                <a:latin typeface="a_AlternaOtl" pitchFamily="34" charset="-52"/>
              </a:rPr>
              <a:t>Правило № 5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AlternaOtl" pitchFamily="34" charset="-52"/>
              </a:rPr>
              <a:t>.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Книги в библиотеке надо ставить точно на то место, где вы их взяли.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AlternaOtl" pitchFamily="34" charset="-52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Правила пользования библиотекой: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6398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5999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Вспомним вместе: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971600" y="1844824"/>
            <a:ext cx="7632848" cy="2808312"/>
          </a:xfrm>
        </p:spPr>
        <p:txBody>
          <a:bodyPr>
            <a:normAutofit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Чтобы книжки прочитать</a:t>
            </a:r>
          </a:p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шагать нам в ногу с веком.</a:t>
            </a:r>
          </a:p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Мы пришли в …</a:t>
            </a:r>
          </a:p>
          <a:p>
            <a:pPr marL="0" indent="0">
              <a:buNone/>
            </a:pP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88640"/>
            <a:ext cx="2232025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7864" y="5445224"/>
            <a:ext cx="2755754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БИБЛИОТЕКУ</a:t>
            </a:r>
          </a:p>
        </p:txBody>
      </p:sp>
    </p:spTree>
    <p:extLst>
      <p:ext uri="{BB962C8B-B14F-4D97-AF65-F5344CB8AC3E}">
        <p14:creationId xmlns:p14="http://schemas.microsoft.com/office/powerpoint/2010/main" val="1017691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700808"/>
            <a:ext cx="7776864" cy="3312368"/>
          </a:xfrm>
        </p:spPr>
        <p:txBody>
          <a:bodyPr>
            <a:normAutofit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«Говорить не говорит,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Слышать не слышит,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 всё знает и нам объясняет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».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99306" y="5373216"/>
            <a:ext cx="1980806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КНИГА</a:t>
            </a:r>
          </a:p>
        </p:txBody>
      </p:sp>
    </p:spTree>
    <p:extLst>
      <p:ext uri="{BB962C8B-B14F-4D97-AF65-F5344CB8AC3E}">
        <p14:creationId xmlns:p14="http://schemas.microsoft.com/office/powerpoint/2010/main" val="16784925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201144"/>
          </a:xfrm>
        </p:spPr>
        <p:txBody>
          <a:bodyPr>
            <a:normAutofit fontScale="9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«У стены большой и важный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Дом стоит многоэтажный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Мы на нижнем этаже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Всех жильцов прочли уже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».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</a:t>
            </a: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</a:t>
            </a: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5085184"/>
            <a:ext cx="360040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СТЕЛЛАЖ</a:t>
            </a:r>
          </a:p>
        </p:txBody>
      </p:sp>
    </p:spTree>
    <p:extLst>
      <p:ext uri="{BB962C8B-B14F-4D97-AF65-F5344CB8AC3E}">
        <p14:creationId xmlns:p14="http://schemas.microsoft.com/office/powerpoint/2010/main" val="28008136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340768"/>
            <a:ext cx="8712968" cy="3600400"/>
          </a:xfrm>
        </p:spPr>
        <p:txBody>
          <a:bodyPr>
            <a:normAutofit fontScale="92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Чтоб 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домой с собой взять книжки,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 девчонка, и мальчишка,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 удобный для тебя момент.</a:t>
            </a:r>
          </a:p>
          <a:p>
            <a:pPr marL="0" indent="0">
              <a:buNone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Приходи в…. </a:t>
            </a:r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 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5157192"/>
            <a:ext cx="280831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АБОНЕМЕНТ </a:t>
            </a:r>
          </a:p>
        </p:txBody>
      </p:sp>
    </p:spTree>
    <p:extLst>
      <p:ext uri="{BB962C8B-B14F-4D97-AF65-F5344CB8AC3E}">
        <p14:creationId xmlns:p14="http://schemas.microsoft.com/office/powerpoint/2010/main" val="2156314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7010" y="908720"/>
            <a:ext cx="8229600" cy="12192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Цель: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540288" y="2458963"/>
            <a:ext cx="8229600" cy="3906593"/>
          </a:xfrm>
        </p:spPr>
        <p:txBody>
          <a:bodyPr>
            <a:normAutofit fontScale="925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Дать учащимся первых классов базовые понятия по основным библиотечно-библиографической грамотности (ББГ),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научить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ориентироваться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библиотечном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пространстве,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сформировать и закрепить первичные навыки самообслуживания в условиях школьной библиотеки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ознакомить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 правилами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пользования библиотекой.</a:t>
            </a: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Рисунок 7" descr="C:\Documents and Settings\Administrator\Рабочий стол\мусорка\0d5f25f249f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6672"/>
            <a:ext cx="176720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697088"/>
          </a:xfrm>
        </p:spPr>
        <p:txBody>
          <a:bodyPr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Здесь 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покой и тишина</a:t>
            </a:r>
          </a:p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И 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порядок идеальный,</a:t>
            </a:r>
          </a:p>
          <a:p>
            <a:pPr marL="0" indent="0">
              <a:buNone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А 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зовётся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зал – </a:t>
            </a:r>
          </a:p>
          <a:p>
            <a:pPr marL="0" indent="0">
              <a:buNone/>
            </a:pP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4725144"/>
            <a:ext cx="3024336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ЧИТАЛЬНЫЙ</a:t>
            </a:r>
          </a:p>
        </p:txBody>
      </p:sp>
    </p:spTree>
    <p:extLst>
      <p:ext uri="{BB962C8B-B14F-4D97-AF65-F5344CB8AC3E}">
        <p14:creationId xmlns:p14="http://schemas.microsoft.com/office/powerpoint/2010/main" val="20276530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Объект 3" descr="C:\Documents and Settings\Administrator\Рабочий стол\мусорка\0d5f25f249f6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8880"/>
            <a:ext cx="2755478" cy="289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1344810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Снаружи смотреть – дом как дом,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Но нет жильцов обычных в нем,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нем книги интересные 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Стоят рядами тесными: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Черномор, и царь </a:t>
            </a:r>
            <a:r>
              <a:rPr lang="ru-RU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Гвидон</a:t>
            </a: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добрый дед </a:t>
            </a:r>
            <a:r>
              <a:rPr lang="ru-RU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Мазай</a:t>
            </a: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 называют этот дом?</a:t>
            </a:r>
          </a:p>
          <a:p>
            <a:pPr marL="0" indent="0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Попробуй,  угадай». </a:t>
            </a:r>
            <a:endParaRPr lang="ru-RU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44745"/>
            <a:ext cx="8229600" cy="12192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Библиотека</a:t>
            </a:r>
            <a:endParaRPr lang="ru-RU" sz="48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4" descr="dbdee13c60c9204fee7ec8d256b5f9f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312635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7767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en-US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Библиотека была и будет</a:t>
            </a:r>
            <a:b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Священный храм  живых печатных слов.</a:t>
            </a:r>
            <a:b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ее жрецах ходил и юный Бунин,</a:t>
            </a:r>
            <a:b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целых тридцать лет - мудрец Крылов.</a:t>
            </a:r>
          </a:p>
          <a:p>
            <a:pPr algn="r">
              <a:buNone/>
            </a:pPr>
            <a:r>
              <a:rPr lang="ru-RU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Б. </a:t>
            </a:r>
            <a:r>
              <a:rPr lang="ru-RU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Черкас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r">
              <a:buNone/>
            </a:pPr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                                                                  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1354137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877279"/>
          </a:xfrm>
        </p:spPr>
        <p:txBody>
          <a:bodyPr/>
          <a:lstStyle/>
          <a:p>
            <a:r>
              <a:rPr lang="ru-RU" sz="28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280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Библио</a:t>
            </a:r>
            <a:r>
              <a:rPr lang="ru-RU" sz="28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 - книга</a:t>
            </a:r>
            <a:endParaRPr lang="ru-RU" sz="28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Библиотека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1399592"/>
            <a:ext cx="4244280" cy="877279"/>
          </a:xfrm>
        </p:spPr>
        <p:txBody>
          <a:bodyPr/>
          <a:lstStyle/>
          <a:p>
            <a:r>
              <a:rPr lang="ru-RU" sz="28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280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Тека</a:t>
            </a:r>
            <a:r>
              <a:rPr lang="ru-RU" sz="28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 - </a:t>
            </a:r>
            <a:r>
              <a:rPr lang="ru-RU" sz="280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ханилище</a:t>
            </a:r>
            <a:endParaRPr lang="ru-RU" sz="28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Стрелка влево 8"/>
          <p:cNvSpPr/>
          <p:nvPr/>
        </p:nvSpPr>
        <p:spPr>
          <a:xfrm rot="19182753">
            <a:off x="2137827" y="1339612"/>
            <a:ext cx="978408" cy="38107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 rot="13003747">
            <a:off x="6053234" y="1318361"/>
            <a:ext cx="978408" cy="38118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4038600" cy="238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Documents and Settings\User\Рабочий стол\portfolio libra\fotki\P217001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2969419"/>
            <a:ext cx="4038600" cy="30289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6267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323528" y="1628800"/>
            <a:ext cx="4320480" cy="3733800"/>
          </a:xfrm>
        </p:spPr>
        <p:txBody>
          <a:bodyPr/>
          <a:lstStyle/>
          <a:p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 тебя друзей немало</a:t>
            </a:r>
          </a:p>
          <a:p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живут они вокруг, но </a:t>
            </a:r>
          </a:p>
          <a:p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Из всех друзей хороших</a:t>
            </a:r>
          </a:p>
          <a:p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Книга – самый лучший друг.</a:t>
            </a:r>
          </a:p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С. Михалков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404664"/>
            <a:ext cx="1981200" cy="10668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КНИГА</a:t>
            </a:r>
            <a:endParaRPr lang="ru-RU" sz="36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3865199" cy="41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9604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012160" y="1600200"/>
            <a:ext cx="2753888" cy="37338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Хозяин библиотеки, книжный маршал, твой близкий друг.</a:t>
            </a:r>
          </a:p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96136" y="548680"/>
            <a:ext cx="2952328" cy="59553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</a:t>
            </a:r>
            <a:r>
              <a:rPr lang="ru-RU" sz="2400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ИБЛИОТЕКАРЬ</a:t>
            </a:r>
            <a:endParaRPr lang="ru-RU" sz="2400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\Рабочий стол\portfolio libra\fotki\P22200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744415" cy="2808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56992"/>
            <a:ext cx="3672408" cy="323126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156176" y="5733256"/>
            <a:ext cx="1872208" cy="8388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Ольга </a:t>
            </a:r>
          </a:p>
          <a:p>
            <a:pPr algn="ctr"/>
            <a:r>
              <a:rPr lang="ru-RU" b="1" dirty="0" smtClean="0"/>
              <a:t>Ивановна 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8934" y="3284984"/>
            <a:ext cx="1762786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Светлана </a:t>
            </a:r>
          </a:p>
          <a:p>
            <a:pPr algn="ctr"/>
            <a:r>
              <a:rPr lang="ru-RU" b="1" dirty="0" smtClean="0"/>
              <a:t>Ивановна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182134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56176" y="1600200"/>
            <a:ext cx="2609872" cy="3733800"/>
          </a:xfrm>
        </p:spPr>
        <p:txBody>
          <a:bodyPr>
            <a:normAutofit/>
          </a:bodyPr>
          <a:lstStyle/>
          <a:p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итатель </a:t>
            </a:r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– это человек, который записался в библиотеку, взял книгу на дом, или читал в читальном зале.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12160" y="476672"/>
            <a:ext cx="2750840" cy="739552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ЧИТАТЕЛЬ</a:t>
            </a:r>
            <a:endParaRPr lang="ru-RU" sz="2400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\Рабочий стол\portfolio libra\fotki\P21700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91630"/>
            <a:ext cx="5554960" cy="4166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User\Рабочий стол\portfolio libra\risunki\ri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60648"/>
            <a:ext cx="121559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108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каждого читателя заводится </a:t>
            </a:r>
            <a:r>
              <a:rPr lang="ru-RU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«Читательский формуляр» </a:t>
            </a:r>
            <a:endParaRPr lang="ru-RU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него записываются  все книги, которые выдаются читателю на дом. </a:t>
            </a:r>
          </a:p>
          <a:p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Читательский</a:t>
            </a:r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формуляр</a:t>
            </a:r>
            <a:endParaRPr lang="ru-RU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34812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рек">
      <a:dk1>
        <a:sysClr val="windowText" lastClr="000000"/>
      </a:dk1>
      <a:lt1>
        <a:sysClr val="window" lastClr="FFFE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663</TotalTime>
  <Words>553</Words>
  <Application>Microsoft Office PowerPoint</Application>
  <PresentationFormat>Экран (4:3)</PresentationFormat>
  <Paragraphs>118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Путешествие по волшебной стране Читалии</vt:lpstr>
      <vt:lpstr>Цель:</vt:lpstr>
      <vt:lpstr>Библиотека</vt:lpstr>
      <vt:lpstr>Презентация PowerPoint</vt:lpstr>
      <vt:lpstr>Библиотека</vt:lpstr>
      <vt:lpstr>КНИГА</vt:lpstr>
      <vt:lpstr>БИБЛИОТЕКАРЬ</vt:lpstr>
      <vt:lpstr>ЧИТАТЕЛЬ</vt:lpstr>
      <vt:lpstr>Читательский формуляр</vt:lpstr>
      <vt:lpstr>КНИЖНАЯ  ПОЛКА</vt:lpstr>
      <vt:lpstr>АБОНЕМЕНТ</vt:lpstr>
      <vt:lpstr>Читальный  зал</vt:lpstr>
      <vt:lpstr>Книга из читального зала на дом не выдается.</vt:lpstr>
      <vt:lpstr>КНИГОХРАНИЛИЩЕ</vt:lpstr>
      <vt:lpstr>Правила пользования библиотекой:</vt:lpstr>
      <vt:lpstr>Вспомним вместе: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волшебной стране Читалии</dc:title>
  <dc:creator>User</dc:creator>
  <cp:lastModifiedBy>User</cp:lastModifiedBy>
  <cp:revision>63</cp:revision>
  <dcterms:created xsi:type="dcterms:W3CDTF">2010-09-17T08:09:39Z</dcterms:created>
  <dcterms:modified xsi:type="dcterms:W3CDTF">2011-09-28T10:31:09Z</dcterms:modified>
</cp:coreProperties>
</file>